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27"/>
  </p:notesMasterIdLst>
  <p:handoutMasterIdLst>
    <p:handoutMasterId r:id="rId28"/>
  </p:handoutMasterIdLst>
  <p:sldIdLst>
    <p:sldId id="2147479666" r:id="rId8"/>
    <p:sldId id="2147479674" r:id="rId9"/>
    <p:sldId id="2147479675" r:id="rId10"/>
    <p:sldId id="2147479607" r:id="rId11"/>
    <p:sldId id="2147479610" r:id="rId12"/>
    <p:sldId id="2147479585" r:id="rId13"/>
    <p:sldId id="2147479673" r:id="rId14"/>
    <p:sldId id="2147479672" r:id="rId15"/>
    <p:sldId id="2147479670" r:id="rId16"/>
    <p:sldId id="2147479625" r:id="rId17"/>
    <p:sldId id="2147479623" r:id="rId18"/>
    <p:sldId id="2147479626" r:id="rId19"/>
    <p:sldId id="2147479627" r:id="rId20"/>
    <p:sldId id="2147479676" r:id="rId21"/>
    <p:sldId id="2147479652" r:id="rId22"/>
    <p:sldId id="2147479667" r:id="rId23"/>
    <p:sldId id="2147479668" r:id="rId24"/>
    <p:sldId id="2147479584" r:id="rId25"/>
    <p:sldId id="2147479630" r:id="rId26"/>
  </p:sldIdLst>
  <p:sldSz cx="12192000" cy="6858000"/>
  <p:notesSz cx="6858000" cy="9144000"/>
  <p:embeddedFontLst>
    <p:embeddedFont>
      <p:font typeface="Cascadia Mono" panose="020B0609020000020004" pitchFamily="49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egoe UI Semibold" panose="020B0702040204020203" pitchFamily="34" charset="0"/>
      <p:regular r:id="rId45"/>
      <p:bold r:id="rId46"/>
      <p:boldItalic r:id="rId47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</p14:sldIdLst>
        </p14:section>
        <p14:section name="Semantic Kernel" id="{88B00939-43B2-4F28-9406-1DF37A1296FD}">
          <p14:sldIdLst>
            <p14:sldId id="2147479674"/>
            <p14:sldId id="2147479675"/>
            <p14:sldId id="2147479607"/>
            <p14:sldId id="2147479610"/>
            <p14:sldId id="2147479585"/>
            <p14:sldId id="2147479673"/>
            <p14:sldId id="2147479672"/>
            <p14:sldId id="2147479670"/>
            <p14:sldId id="2147479625"/>
            <p14:sldId id="2147479623"/>
            <p14:sldId id="2147479626"/>
            <p14:sldId id="2147479627"/>
            <p14:sldId id="2147479676"/>
            <p14:sldId id="2147479652"/>
            <p14:sldId id="2147479667"/>
            <p14:sldId id="2147479668"/>
            <p14:sldId id="2147479584"/>
            <p14:sldId id="21474796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51F"/>
    <a:srgbClr val="FFC267"/>
    <a:srgbClr val="A39E98"/>
    <a:srgbClr val="F38B3C"/>
    <a:srgbClr val="006EB6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92" d="100"/>
          <a:sy n="92" d="100"/>
        </p:scale>
        <p:origin x="59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1.fntdata"/><Relationship Id="rId21" Type="http://schemas.openxmlformats.org/officeDocument/2006/relationships/slide" Target="slides/slide14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font" Target="fonts/font1.fntdata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3.xml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10/15/2024 10:08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10/15/2024 10:08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10/15/2024 10:08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semantic-kernel/overview/" TargetMode="External"/><Relationship Id="rId13" Type="http://schemas.openxmlformats.org/officeDocument/2006/relationships/hyperlink" Target="https://techcommunity.microsoft.com/t5/partner-updates-ireland/book-of-news-microsoft-ignite-2023/ba-p/3985127" TargetMode="External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ai.azure.com/" TargetMode="External"/><Relationship Id="rId12" Type="http://schemas.openxmlformats.org/officeDocument/2006/relationships/hyperlink" Target="https://learn.microsoft.com/en-us/azure/ai-studio/how-to/sdk-install?tabs=window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oai.azure.com/portal/1a1b84bf61a1452396a9947f16a8ff01/models" TargetMode="External"/><Relationship Id="rId11" Type="http://schemas.openxmlformats.org/officeDocument/2006/relationships/hyperlink" Target="https://www.midjourney.com/home?callbackUrl=%2Fexplore" TargetMode="External"/><Relationship Id="rId5" Type="http://schemas.openxmlformats.org/officeDocument/2006/relationships/hyperlink" Target="https://platform.openai.com/docs/models" TargetMode="External"/><Relationship Id="rId15" Type="http://schemas.openxmlformats.org/officeDocument/2006/relationships/image" Target="../media/image33.png"/><Relationship Id="rId10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skybox.blockadelabs.com/" TargetMode="External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ato" panose="020F0502020204030203" pitchFamily="34" charset="0"/>
              </a:rPr>
              <a:t>Building Smart Agents and Custom Copilots with </a:t>
            </a:r>
            <a:r>
              <a:rPr lang="en-US" sz="2800" b="1" dirty="0" err="1">
                <a:latin typeface="Lato" panose="020F0502020204030203" pitchFamily="34" charset="0"/>
              </a:rPr>
              <a:t>GenAI</a:t>
            </a:r>
            <a:r>
              <a:rPr lang="en-US" sz="2800" b="1" dirty="0">
                <a:latin typeface="Lato" panose="020F0502020204030203" pitchFamily="34" charset="0"/>
              </a:rPr>
              <a:t> and Semantic Kernel</a:t>
            </a:r>
          </a:p>
          <a:p>
            <a:pPr algn="l"/>
            <a:endParaRPr lang="de-DE" sz="2800" b="1" i="0" dirty="0">
              <a:effectLst/>
              <a:latin typeface="Lato" panose="020F0502020204030203" pitchFamily="34" charset="0"/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KernelFunction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, Description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DateTime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800219"/>
          </a:xfrm>
        </p:spPr>
        <p:txBody>
          <a:bodyPr/>
          <a:lstStyle/>
          <a:p>
            <a:r>
              <a:rPr lang="en-US" sz="2800" dirty="0"/>
              <a:t>PROMPTS</a:t>
            </a:r>
            <a:br>
              <a:rPr lang="en-US" sz="2800" dirty="0"/>
            </a:br>
            <a:r>
              <a:rPr lang="en-US" sz="2400" dirty="0"/>
              <a:t>(</a:t>
            </a:r>
            <a:r>
              <a:rPr lang="en-US" sz="1800" dirty="0"/>
              <a:t>SEMANTIC FUNCTIONS)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4C66-EAC5-F9E6-5B89-EFCEA628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888999"/>
            <a:ext cx="1639021" cy="2215991"/>
          </a:xfrm>
        </p:spPr>
        <p:txBody>
          <a:bodyPr/>
          <a:lstStyle/>
          <a:p>
            <a:r>
              <a:rPr lang="en-US" dirty="0" err="1"/>
              <a:t>PlugIn</a:t>
            </a:r>
            <a:r>
              <a:rPr lang="en-US" dirty="0"/>
              <a:t> DEMOs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B10D2E-765B-3F3D-2C49-1E66692823D6}"/>
              </a:ext>
            </a:extLst>
          </p:cNvPr>
          <p:cNvSpPr txBox="1">
            <a:spLocks/>
          </p:cNvSpPr>
          <p:nvPr/>
        </p:nvSpPr>
        <p:spPr>
          <a:xfrm>
            <a:off x="5059651" y="3202708"/>
            <a:ext cx="6363421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Controlling the lighting system</a:t>
            </a:r>
          </a:p>
          <a:p>
            <a:r>
              <a:rPr lang="en-US" dirty="0" err="1"/>
              <a:t>PlugIn</a:t>
            </a:r>
            <a:r>
              <a:rPr lang="en-US" dirty="0"/>
              <a:t> Test Console</a:t>
            </a:r>
          </a:p>
        </p:txBody>
      </p:sp>
    </p:spTree>
    <p:extLst>
      <p:ext uri="{BB962C8B-B14F-4D97-AF65-F5344CB8AC3E}">
        <p14:creationId xmlns:p14="http://schemas.microsoft.com/office/powerpoint/2010/main" val="17169318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https://platform.openai.com/docs/models</a:t>
            </a:r>
            <a:br>
              <a:rPr lang="en-US" sz="1800" dirty="0"/>
            </a:b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https://oai.azure.com/portal/****/models</a:t>
            </a:r>
            <a:endParaRPr lang="de-DE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Studio</a:t>
            </a:r>
            <a:endParaRPr lang="de-DE" sz="1800" dirty="0"/>
          </a:p>
          <a:p>
            <a:r>
              <a:rPr lang="en-US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endParaRPr lang="de-DE" sz="1800" dirty="0"/>
          </a:p>
          <a:p>
            <a:r>
              <a:rPr lang="de-DE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en-DE" dirty="0"/>
          </a:p>
          <a:p>
            <a:r>
              <a:rPr lang="de-DE" sz="1800" dirty="0" err="1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endParaRPr lang="de-DE" sz="1800" dirty="0"/>
          </a:p>
          <a:p>
            <a:r>
              <a:rPr lang="en-US" sz="18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r>
              <a:rPr lang="en-US" sz="18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78BF9-7890-3F7F-9723-AFD3DD8A1B96}"/>
              </a:ext>
            </a:extLst>
          </p:cNvPr>
          <p:cNvSpPr txBox="1"/>
          <p:nvPr/>
        </p:nvSpPr>
        <p:spPr>
          <a:xfrm>
            <a:off x="65925" y="384393"/>
            <a:ext cx="464296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Lato" panose="020F0502020204030203" pitchFamily="34" charset="0"/>
              </a:rPr>
              <a:t>Building Smart Agents and Custom Copilots with </a:t>
            </a:r>
            <a:r>
              <a:rPr lang="en-US" sz="2800" b="1" dirty="0" err="1">
                <a:latin typeface="Lato" panose="020F0502020204030203" pitchFamily="34" charset="0"/>
              </a:rPr>
              <a:t>GenAI</a:t>
            </a:r>
            <a:r>
              <a:rPr lang="en-US" sz="2800" b="1" dirty="0">
                <a:latin typeface="Lato" panose="020F0502020204030203" pitchFamily="34" charset="0"/>
              </a:rPr>
              <a:t> and Semantic Kernel</a:t>
            </a:r>
          </a:p>
          <a:p>
            <a:pPr algn="l"/>
            <a:endParaRPr lang="de-DE" sz="2800" b="1" i="0" dirty="0"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2511574" y="2750912"/>
            <a:ext cx="8612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https://github.com/ddobric/semantic-kernel-training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567742"/>
            <a:ext cx="11642165" cy="1908215"/>
          </a:xfrm>
        </p:spPr>
        <p:txBody>
          <a:bodyPr/>
          <a:lstStyle/>
          <a:p>
            <a:r>
              <a:rPr lang="en-US" dirty="0"/>
              <a:t>An agent is an AI application that uses LLM and can</a:t>
            </a:r>
          </a:p>
          <a:p>
            <a:pPr lvl="1"/>
            <a:r>
              <a:rPr lang="en-US" dirty="0"/>
              <a:t>Answer questions </a:t>
            </a:r>
          </a:p>
          <a:p>
            <a:pPr lvl="1"/>
            <a:r>
              <a:rPr lang="en-US" dirty="0"/>
              <a:t>Invoke functions</a:t>
            </a:r>
          </a:p>
          <a:p>
            <a:pPr lvl="1"/>
            <a:r>
              <a:rPr lang="en-US" dirty="0"/>
              <a:t>Automate processes</a:t>
            </a:r>
          </a:p>
          <a:p>
            <a:pPr lvl="1"/>
            <a:r>
              <a:rPr lang="en-US" dirty="0"/>
              <a:t>. . 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</p:spTree>
    <p:extLst>
      <p:ext uri="{BB962C8B-B14F-4D97-AF65-F5344CB8AC3E}">
        <p14:creationId xmlns:p14="http://schemas.microsoft.com/office/powerpoint/2010/main" val="4229086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consists of one or more agents, </a:t>
            </a:r>
          </a:p>
          <a:p>
            <a:pPr marL="0" indent="0" algn="ctr">
              <a:buNone/>
            </a:pPr>
            <a:r>
              <a:rPr lang="en-US" dirty="0"/>
              <a:t>which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379726" y="603619"/>
            <a:ext cx="5432577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new Generation </a:t>
            </a:r>
            <a:r>
              <a:rPr kumimoji="0" lang="de-DE" sz="32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of</a:t>
            </a: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14200</TotalTime>
  <Words>569</Words>
  <Application>Microsoft Office PowerPoint</Application>
  <PresentationFormat>Widescreen</PresentationFormat>
  <Paragraphs>107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Consolas</vt:lpstr>
      <vt:lpstr>Segoe UI</vt:lpstr>
      <vt:lpstr>Lato</vt:lpstr>
      <vt:lpstr>Wingdings</vt:lpstr>
      <vt:lpstr>Cascadia Mono</vt:lpstr>
      <vt:lpstr>Segoe UI Semibold</vt:lpstr>
      <vt:lpstr>Arial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What is an Agent?</vt:lpstr>
      <vt:lpstr>What is a Copilot?</vt:lpstr>
      <vt:lpstr>PowerPoint Presentation</vt:lpstr>
      <vt:lpstr>SEMANTIC KERNEL</vt:lpstr>
      <vt:lpstr>PowerPoint Presentation</vt:lpstr>
      <vt:lpstr>Why to use SK?</vt:lpstr>
      <vt:lpstr>The Knowledge is inside Plugins</vt:lpstr>
      <vt:lpstr>Architecture of the “Smart” application</vt:lpstr>
      <vt:lpstr>AI Plugins</vt:lpstr>
      <vt:lpstr>SEMANTIC KERNEL OVERVIEW</vt:lpstr>
      <vt:lpstr>NATIVE FUNCTIONS</vt:lpstr>
      <vt:lpstr>PROMPTS (SEMANTIC FUNCTIONS)</vt:lpstr>
      <vt:lpstr>PlugIn DEMOs </vt:lpstr>
      <vt:lpstr>PowerPoint Presentation</vt:lpstr>
      <vt:lpstr>References</vt:lpstr>
      <vt:lpstr>PowerPoint Presentation</vt:lpstr>
      <vt:lpstr>Microsoft confidential</vt:lpstr>
      <vt:lpstr>Nested Semantic Functions Semantic function invokes a semantic function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45</cp:revision>
  <dcterms:created xsi:type="dcterms:W3CDTF">2023-08-22T18:29:18Z</dcterms:created>
  <dcterms:modified xsi:type="dcterms:W3CDTF">2024-10-15T11:53:11Z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